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9.tif" ContentType="image/tif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48" r:id="rId2"/>
  </p:sldMasterIdLst>
  <p:notesMasterIdLst>
    <p:notesMasterId r:id="rId31"/>
  </p:notesMasterIdLst>
  <p:sldIdLst>
    <p:sldId id="256" r:id="rId3"/>
    <p:sldId id="313" r:id="rId4"/>
    <p:sldId id="297" r:id="rId5"/>
    <p:sldId id="310" r:id="rId6"/>
    <p:sldId id="273" r:id="rId7"/>
    <p:sldId id="298" r:id="rId8"/>
    <p:sldId id="258" r:id="rId9"/>
    <p:sldId id="299" r:id="rId10"/>
    <p:sldId id="301" r:id="rId11"/>
    <p:sldId id="300" r:id="rId12"/>
    <p:sldId id="302" r:id="rId13"/>
    <p:sldId id="312" r:id="rId14"/>
    <p:sldId id="264" r:id="rId15"/>
    <p:sldId id="263" r:id="rId16"/>
    <p:sldId id="305" r:id="rId17"/>
    <p:sldId id="306" r:id="rId18"/>
    <p:sldId id="269" r:id="rId19"/>
    <p:sldId id="279" r:id="rId20"/>
    <p:sldId id="280" r:id="rId21"/>
    <p:sldId id="307" r:id="rId22"/>
    <p:sldId id="308" r:id="rId23"/>
    <p:sldId id="309" r:id="rId24"/>
    <p:sldId id="278" r:id="rId25"/>
    <p:sldId id="285" r:id="rId26"/>
    <p:sldId id="287" r:id="rId27"/>
    <p:sldId id="275" r:id="rId28"/>
    <p:sldId id="290" r:id="rId29"/>
    <p:sldId id="31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6A7A0-C80A-B17D-D153-BF72FDBB5AA9}" v="273" dt="2021-01-24T01:26:56.509"/>
    <p1510:client id="{1A2A77C9-EB2F-069E-FB34-5C8FCC771A00}" v="10" dt="2020-01-23T19:23:46.479"/>
    <p1510:client id="{42BB07AC-7E5F-C33E-5003-15E6EC0AF49D}" v="163" dt="2022-01-30T05:23:30.915"/>
    <p1510:client id="{519D8C0D-F2A8-40D7-97A3-29E3E54CA339}" v="644" dt="2020-01-22T08:34:02.122"/>
    <p1510:client id="{57B8D45B-7239-814F-E441-A48877BC6C22}" v="64" dt="2020-01-28T06:59:25.959"/>
    <p1510:client id="{596A0192-6A37-457E-AB71-49D80AE22BD6}" v="12" dt="2021-01-23T20:39:18.772"/>
    <p1510:client id="{5E41DBAD-8383-D165-1E48-CD5D5793126A}" v="24" dt="2021-01-24T20:49:11.514"/>
    <p1510:client id="{7490E260-54D5-3FA3-D93C-BA1312B45CBF}" v="194" dt="2022-01-30T00:46:34.932"/>
    <p1510:client id="{86C67EB5-CE2D-25BB-1424-BEB197D58061}" v="121" dt="2022-01-29T06:04:41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5" autoAdjust="0"/>
  </p:normalViewPr>
  <p:slideViewPr>
    <p:cSldViewPr snapToGrid="0" snapToObjects="1">
      <p:cViewPr varScale="1">
        <p:scale>
          <a:sx n="85" d="100"/>
          <a:sy n="85" d="100"/>
        </p:scale>
        <p:origin x="155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033CE-4DA5-1844-BBDE-B145E92FF15E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3A204-F0FE-0247-AF0A-05A0954A8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Any given tissue of cell type expresses 11,000 to 13,000 genes, of which 3000 to 5000 have a cell-type specific expression pattern and the rest of the genes are ubiquitously expressed.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3A204-F0FE-0247-AF0A-05A0954A8D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31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3A204-F0FE-0247-AF0A-05A0954A8D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2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96482-E359-47F3-BCFF-99E53FDEF5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8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96482-E359-47F3-BCFF-99E53FDEF5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1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9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455414" y="3339704"/>
            <a:ext cx="8233187" cy="8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1836" y="928687"/>
            <a:ext cx="8340328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1836" y="3527227"/>
            <a:ext cx="8340328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6078" y="6465094"/>
            <a:ext cx="219385" cy="21081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ody Level One…"/>
          <p:cNvSpPr txBox="1">
            <a:spLocks noGrp="1"/>
          </p:cNvSpPr>
          <p:nvPr>
            <p:ph type="body" idx="1"/>
          </p:nvPr>
        </p:nvSpPr>
        <p:spPr>
          <a:xfrm>
            <a:off x="401836" y="607219"/>
            <a:ext cx="8340328" cy="5643563"/>
          </a:xfrm>
          <a:prstGeom prst="rect">
            <a:avLst/>
          </a:prstGeom>
        </p:spPr>
        <p:txBody>
          <a:bodyPr/>
          <a:lstStyle>
            <a:lvl1pPr>
              <a:spcBef>
                <a:spcPts val="5062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5062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5062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5062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5062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401836" y="2607469"/>
            <a:ext cx="8340328" cy="1643063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6078" y="6465094"/>
            <a:ext cx="219385" cy="21081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5304235" y="5607843"/>
            <a:ext cx="1" cy="100021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7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3310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991195" y="5473899"/>
            <a:ext cx="4071938" cy="1196578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518547" y="5956101"/>
            <a:ext cx="3482578" cy="357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929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"/>
          <p:cNvSpPr/>
          <p:nvPr/>
        </p:nvSpPr>
        <p:spPr>
          <a:xfrm>
            <a:off x="455414" y="3339704"/>
            <a:ext cx="3432742" cy="8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69205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401836" y="928687"/>
            <a:ext cx="3571875" cy="223242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1836" y="3527227"/>
            <a:ext cx="3571875" cy="22324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800">
                <a:solidFill>
                  <a:srgbClr val="747474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7187" y="6465094"/>
            <a:ext cx="219385" cy="21081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455414" y="1384102"/>
            <a:ext cx="3429047" cy="8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94" name="Image"/>
          <p:cNvSpPr>
            <a:spLocks noGrp="1"/>
          </p:cNvSpPr>
          <p:nvPr>
            <p:ph type="pic" idx="13"/>
          </p:nvPr>
        </p:nvSpPr>
        <p:spPr>
          <a:xfrm>
            <a:off x="4572000" y="0"/>
            <a:ext cx="4572000" cy="69205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01836" y="232172"/>
            <a:ext cx="3571875" cy="9822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1836" y="1634133"/>
            <a:ext cx="3571875" cy="4616648"/>
          </a:xfrm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59116" y="6465094"/>
            <a:ext cx="219385" cy="21081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ne"/>
          <p:cNvSpPr/>
          <p:nvPr/>
        </p:nvSpPr>
        <p:spPr>
          <a:xfrm flipH="1">
            <a:off x="4572000" y="1268016"/>
            <a:ext cx="1" cy="3036094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05" name="Image"/>
          <p:cNvSpPr>
            <a:spLocks noGrp="1"/>
          </p:cNvSpPr>
          <p:nvPr>
            <p:ph type="pic" sz="quarter" idx="13"/>
          </p:nvPr>
        </p:nvSpPr>
        <p:spPr>
          <a:xfrm>
            <a:off x="4688086" y="1268016"/>
            <a:ext cx="4089797" cy="30360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quarter" idx="14"/>
          </p:nvPr>
        </p:nvSpPr>
        <p:spPr>
          <a:xfrm>
            <a:off x="366117" y="1268016"/>
            <a:ext cx="4080867" cy="303609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3609" y="6197203"/>
            <a:ext cx="5804297" cy="571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 &amp;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 flipH="1">
            <a:off x="3116460" y="1250156"/>
            <a:ext cx="1" cy="3554016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16" name="Image"/>
          <p:cNvSpPr>
            <a:spLocks noGrp="1"/>
          </p:cNvSpPr>
          <p:nvPr>
            <p:ph type="pic" sz="quarter" idx="13"/>
          </p:nvPr>
        </p:nvSpPr>
        <p:spPr>
          <a:xfrm>
            <a:off x="366117" y="1250156"/>
            <a:ext cx="2643188" cy="35540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half" idx="14"/>
          </p:nvPr>
        </p:nvSpPr>
        <p:spPr>
          <a:xfrm>
            <a:off x="3250406" y="1250156"/>
            <a:ext cx="5545336" cy="35540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3609" y="6197203"/>
            <a:ext cx="5804297" cy="571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2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"/>
          <p:cNvSpPr/>
          <p:nvPr/>
        </p:nvSpPr>
        <p:spPr>
          <a:xfrm flipH="1">
            <a:off x="4563070" y="357188"/>
            <a:ext cx="1" cy="5634655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27" name="Image"/>
          <p:cNvSpPr>
            <a:spLocks noGrp="1"/>
          </p:cNvSpPr>
          <p:nvPr>
            <p:ph type="pic" sz="half" idx="13"/>
          </p:nvPr>
        </p:nvSpPr>
        <p:spPr>
          <a:xfrm>
            <a:off x="330399" y="321469"/>
            <a:ext cx="4107656" cy="567035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8" name="Image"/>
          <p:cNvSpPr>
            <a:spLocks noGrp="1"/>
          </p:cNvSpPr>
          <p:nvPr>
            <p:ph type="pic" sz="half" idx="14"/>
          </p:nvPr>
        </p:nvSpPr>
        <p:spPr>
          <a:xfrm>
            <a:off x="4679156" y="357187"/>
            <a:ext cx="4098727" cy="56346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3609" y="6197203"/>
            <a:ext cx="5804297" cy="571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ne"/>
          <p:cNvSpPr/>
          <p:nvPr/>
        </p:nvSpPr>
        <p:spPr>
          <a:xfrm flipH="1">
            <a:off x="3125389" y="1250134"/>
            <a:ext cx="1" cy="3563002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38" name="Line"/>
          <p:cNvSpPr/>
          <p:nvPr/>
        </p:nvSpPr>
        <p:spPr>
          <a:xfrm flipH="1">
            <a:off x="6009678" y="1250134"/>
            <a:ext cx="1" cy="3563002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39" name="Image"/>
          <p:cNvSpPr>
            <a:spLocks noGrp="1"/>
          </p:cNvSpPr>
          <p:nvPr>
            <p:ph type="pic" sz="quarter" idx="13"/>
          </p:nvPr>
        </p:nvSpPr>
        <p:spPr>
          <a:xfrm>
            <a:off x="357187" y="1250156"/>
            <a:ext cx="2661047" cy="3562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0" name="Image"/>
          <p:cNvSpPr>
            <a:spLocks noGrp="1"/>
          </p:cNvSpPr>
          <p:nvPr>
            <p:ph type="pic" sz="quarter" idx="14"/>
          </p:nvPr>
        </p:nvSpPr>
        <p:spPr>
          <a:xfrm>
            <a:off x="6134695" y="1250156"/>
            <a:ext cx="2643188" cy="3562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1" name="Image"/>
          <p:cNvSpPr>
            <a:spLocks noGrp="1"/>
          </p:cNvSpPr>
          <p:nvPr>
            <p:ph type="pic" sz="quarter" idx="15"/>
          </p:nvPr>
        </p:nvSpPr>
        <p:spPr>
          <a:xfrm>
            <a:off x="3250406" y="1250156"/>
            <a:ext cx="2661047" cy="3562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3609" y="6197203"/>
            <a:ext cx="5804297" cy="571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375047" y="357188"/>
            <a:ext cx="8393906" cy="55989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3609" y="6197203"/>
            <a:ext cx="5804297" cy="571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"/>
          <p:cNvSpPr/>
          <p:nvPr/>
        </p:nvSpPr>
        <p:spPr>
          <a:xfrm flipH="1">
            <a:off x="4563069" y="366095"/>
            <a:ext cx="1" cy="559895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60" name="Line"/>
          <p:cNvSpPr/>
          <p:nvPr/>
        </p:nvSpPr>
        <p:spPr>
          <a:xfrm>
            <a:off x="4563068" y="3147715"/>
            <a:ext cx="4214818" cy="89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61" name="Image"/>
          <p:cNvSpPr>
            <a:spLocks noGrp="1"/>
          </p:cNvSpPr>
          <p:nvPr>
            <p:ph type="pic" sz="half" idx="13"/>
          </p:nvPr>
        </p:nvSpPr>
        <p:spPr>
          <a:xfrm>
            <a:off x="357187" y="366117"/>
            <a:ext cx="4089797" cy="55989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2" name="Image"/>
          <p:cNvSpPr>
            <a:spLocks noGrp="1"/>
          </p:cNvSpPr>
          <p:nvPr>
            <p:ph type="pic" sz="quarter" idx="14"/>
          </p:nvPr>
        </p:nvSpPr>
        <p:spPr>
          <a:xfrm>
            <a:off x="4688086" y="366117"/>
            <a:ext cx="4089797" cy="26789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3" name="Image"/>
          <p:cNvSpPr>
            <a:spLocks noGrp="1"/>
          </p:cNvSpPr>
          <p:nvPr>
            <p:ph type="pic" sz="quarter" idx="15"/>
          </p:nvPr>
        </p:nvSpPr>
        <p:spPr>
          <a:xfrm>
            <a:off x="4688086" y="3277195"/>
            <a:ext cx="4089797" cy="26878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3609" y="6197203"/>
            <a:ext cx="5804297" cy="571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Line"/>
          <p:cNvSpPr/>
          <p:nvPr/>
        </p:nvSpPr>
        <p:spPr>
          <a:xfrm flipH="1">
            <a:off x="6375796" y="366095"/>
            <a:ext cx="1" cy="5598958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73" name="Line"/>
          <p:cNvSpPr/>
          <p:nvPr/>
        </p:nvSpPr>
        <p:spPr>
          <a:xfrm>
            <a:off x="6375794" y="2174379"/>
            <a:ext cx="2411032" cy="89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74" name="Line"/>
          <p:cNvSpPr/>
          <p:nvPr/>
        </p:nvSpPr>
        <p:spPr>
          <a:xfrm>
            <a:off x="6375794" y="4129981"/>
            <a:ext cx="2411032" cy="89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175" name="Image"/>
          <p:cNvSpPr>
            <a:spLocks noGrp="1"/>
          </p:cNvSpPr>
          <p:nvPr>
            <p:ph type="pic" idx="13"/>
          </p:nvPr>
        </p:nvSpPr>
        <p:spPr>
          <a:xfrm>
            <a:off x="366117" y="357187"/>
            <a:ext cx="5884664" cy="56078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6" name="Image"/>
          <p:cNvSpPr>
            <a:spLocks noGrp="1"/>
          </p:cNvSpPr>
          <p:nvPr>
            <p:ph type="pic" sz="quarter" idx="14"/>
          </p:nvPr>
        </p:nvSpPr>
        <p:spPr>
          <a:xfrm>
            <a:off x="6482953" y="2312789"/>
            <a:ext cx="2303859" cy="1714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7" name="Image"/>
          <p:cNvSpPr>
            <a:spLocks noGrp="1"/>
          </p:cNvSpPr>
          <p:nvPr>
            <p:ph type="pic" sz="quarter" idx="15"/>
          </p:nvPr>
        </p:nvSpPr>
        <p:spPr>
          <a:xfrm>
            <a:off x="6482953" y="4232672"/>
            <a:ext cx="2303859" cy="17323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8" name="Image"/>
          <p:cNvSpPr>
            <a:spLocks noGrp="1"/>
          </p:cNvSpPr>
          <p:nvPr>
            <p:ph type="pic" sz="quarter" idx="16"/>
          </p:nvPr>
        </p:nvSpPr>
        <p:spPr>
          <a:xfrm>
            <a:off x="6482953" y="357188"/>
            <a:ext cx="2303859" cy="17323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3609" y="6197203"/>
            <a:ext cx="5804297" cy="571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1400">
                <a:solidFill>
                  <a:srgbClr val="86868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1836" y="1634133"/>
            <a:ext cx="3571875" cy="4616648"/>
          </a:xfrm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45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0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 marL="142870" indent="-142870">
              <a:spcBef>
                <a:spcPts val="3445"/>
              </a:spcBef>
              <a:defRPr sz="1700"/>
            </a:lvl1pPr>
            <a:lvl2pPr marL="383963" indent="-142870">
              <a:spcBef>
                <a:spcPts val="3445"/>
              </a:spcBef>
              <a:defRPr sz="1700"/>
            </a:lvl2pPr>
            <a:lvl3pPr marL="625056" indent="-142870">
              <a:spcBef>
                <a:spcPts val="3445"/>
              </a:spcBef>
              <a:defRPr sz="1700"/>
            </a:lvl3pPr>
            <a:lvl4pPr marL="866149" indent="-142870">
              <a:spcBef>
                <a:spcPts val="3445"/>
              </a:spcBef>
              <a:defRPr sz="1700"/>
            </a:lvl4pPr>
            <a:lvl5pPr marL="1107242" indent="-142870">
              <a:spcBef>
                <a:spcPts val="3445"/>
              </a:spcBef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67369" y="6509742"/>
            <a:ext cx="181666" cy="175594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 marL="142870" indent="-142870">
              <a:spcBef>
                <a:spcPts val="3445"/>
              </a:spcBef>
              <a:defRPr sz="1700"/>
            </a:lvl1pPr>
            <a:lvl2pPr marL="383963" indent="-142870">
              <a:spcBef>
                <a:spcPts val="3445"/>
              </a:spcBef>
              <a:defRPr sz="1700"/>
            </a:lvl2pPr>
            <a:lvl3pPr marL="625056" indent="-142870">
              <a:spcBef>
                <a:spcPts val="3445"/>
              </a:spcBef>
              <a:defRPr sz="1700"/>
            </a:lvl3pPr>
            <a:lvl4pPr marL="866149" indent="-142870">
              <a:spcBef>
                <a:spcPts val="3445"/>
              </a:spcBef>
              <a:defRPr sz="1700"/>
            </a:lvl4pPr>
            <a:lvl5pPr marL="1107242" indent="-142870">
              <a:spcBef>
                <a:spcPts val="3445"/>
              </a:spcBef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67369" y="6509742"/>
            <a:ext cx="181666" cy="175594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08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 marL="142870" indent="-142870">
              <a:spcBef>
                <a:spcPts val="3445"/>
              </a:spcBef>
              <a:defRPr sz="1700"/>
            </a:lvl1pPr>
            <a:lvl2pPr marL="383963" indent="-142870">
              <a:spcBef>
                <a:spcPts val="3445"/>
              </a:spcBef>
              <a:defRPr sz="1700"/>
            </a:lvl2pPr>
            <a:lvl3pPr marL="625056" indent="-142870">
              <a:spcBef>
                <a:spcPts val="3445"/>
              </a:spcBef>
              <a:defRPr sz="1700"/>
            </a:lvl3pPr>
            <a:lvl4pPr marL="866149" indent="-142870">
              <a:spcBef>
                <a:spcPts val="3445"/>
              </a:spcBef>
              <a:defRPr sz="1700"/>
            </a:lvl4pPr>
            <a:lvl5pPr marL="1107242" indent="-142870">
              <a:spcBef>
                <a:spcPts val="3445"/>
              </a:spcBef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67369" y="6509742"/>
            <a:ext cx="181666" cy="175594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Line"/>
          <p:cNvSpPr/>
          <p:nvPr/>
        </p:nvSpPr>
        <p:spPr>
          <a:xfrm>
            <a:off x="455414" y="1384102"/>
            <a:ext cx="8233172" cy="8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375"/>
              </a:spcBef>
              <a:defRPr sz="1800">
                <a:solidFill>
                  <a:srgbClr val="747474"/>
                </a:solidFill>
              </a:defRPr>
            </a:lvl1pPr>
            <a:lvl2pPr>
              <a:spcBef>
                <a:spcPts val="3375"/>
              </a:spcBef>
              <a:defRPr>
                <a:solidFill>
                  <a:srgbClr val="747474"/>
                </a:solidFill>
              </a:defRPr>
            </a:lvl2pPr>
            <a:lvl3pPr>
              <a:spcBef>
                <a:spcPts val="3375"/>
              </a:spcBef>
              <a:defRPr>
                <a:solidFill>
                  <a:srgbClr val="747474"/>
                </a:solidFill>
              </a:defRPr>
            </a:lvl3pPr>
            <a:lvl4pPr>
              <a:spcBef>
                <a:spcPts val="3375"/>
              </a:spcBef>
              <a:defRPr>
                <a:solidFill>
                  <a:srgbClr val="747474"/>
                </a:solidFill>
              </a:defRPr>
            </a:lvl4pPr>
            <a:lvl5pPr>
              <a:spcBef>
                <a:spcPts val="3375"/>
              </a:spcBef>
              <a:defRPr>
                <a:solidFill>
                  <a:srgbClr val="74747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5778" y="6465094"/>
            <a:ext cx="259686" cy="256480"/>
          </a:xfrm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3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142870" indent="-142870">
              <a:spcBef>
                <a:spcPts val="3445"/>
              </a:spcBef>
              <a:defRPr sz="1700"/>
            </a:lvl1pPr>
            <a:lvl2pPr marL="383963" indent="-142870">
              <a:spcBef>
                <a:spcPts val="3445"/>
              </a:spcBef>
              <a:defRPr sz="1700"/>
            </a:lvl2pPr>
            <a:lvl3pPr marL="625056" indent="-142870">
              <a:spcBef>
                <a:spcPts val="3445"/>
              </a:spcBef>
              <a:defRPr sz="1700"/>
            </a:lvl3pPr>
            <a:lvl4pPr marL="866149" indent="-142870">
              <a:spcBef>
                <a:spcPts val="3445"/>
              </a:spcBef>
              <a:defRPr sz="1700"/>
            </a:lvl4pPr>
            <a:lvl5pPr marL="1107242" indent="-142870">
              <a:spcBef>
                <a:spcPts val="3445"/>
              </a:spcBef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47057" y="6509742"/>
            <a:ext cx="201978" cy="200055"/>
          </a:xfrm>
          <a:prstGeom prst="rect">
            <a:avLst/>
          </a:prstGeom>
        </p:spPr>
        <p:txBody>
          <a:bodyPr lIns="38100" tIns="38100" rIns="38100" bIns="38100">
            <a:spAutoFit/>
          </a:bodyPr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angle"/>
          <p:cNvSpPr/>
          <p:nvPr/>
        </p:nvSpPr>
        <p:spPr>
          <a:xfrm>
            <a:off x="401836" y="1384102"/>
            <a:ext cx="8344762" cy="9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3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34" name="Body Level One…"/>
          <p:cNvSpPr txBox="1">
            <a:spLocks noGrp="1"/>
          </p:cNvSpPr>
          <p:nvPr>
            <p:ph type="body" idx="1"/>
          </p:nvPr>
        </p:nvSpPr>
        <p:spPr>
          <a:xfrm>
            <a:off x="401836" y="1562695"/>
            <a:ext cx="8340328" cy="4688086"/>
          </a:xfrm>
          <a:prstGeom prst="rect">
            <a:avLst/>
          </a:prstGeom>
        </p:spPr>
        <p:txBody>
          <a:bodyPr/>
          <a:lstStyle>
            <a:lvl1pPr marL="321457" indent="-321457">
              <a:spcBef>
                <a:spcPts val="2953"/>
              </a:spcBef>
              <a:buSzPct val="75000"/>
              <a:buFont typeface="Helvetica Neue"/>
              <a:defRPr sz="2500"/>
            </a:lvl1pPr>
            <a:lvl2pPr marL="642915" indent="-321457">
              <a:spcBef>
                <a:spcPts val="2953"/>
              </a:spcBef>
              <a:buSzPct val="75000"/>
              <a:buFont typeface="Helvetica Neue"/>
              <a:defRPr sz="2500"/>
            </a:lvl2pPr>
            <a:lvl3pPr marL="964372" indent="-321457">
              <a:spcBef>
                <a:spcPts val="2953"/>
              </a:spcBef>
              <a:buSzPct val="75000"/>
              <a:buFont typeface="Helvetica Neue"/>
              <a:defRPr sz="2500"/>
            </a:lvl3pPr>
            <a:lvl4pPr marL="1285829" indent="-321457">
              <a:spcBef>
                <a:spcPts val="2953"/>
              </a:spcBef>
              <a:buSzPct val="75000"/>
              <a:buFont typeface="Helvetica Neue"/>
              <a:defRPr sz="2500"/>
            </a:lvl4pPr>
            <a:lvl5pPr marL="1607287" indent="-321457">
              <a:spcBef>
                <a:spcPts val="2953"/>
              </a:spcBef>
              <a:buSzPct val="75000"/>
              <a:buFont typeface="Helvetica Neue"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5778" y="6465094"/>
            <a:ext cx="259686" cy="256480"/>
          </a:xfrm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"/>
          <p:cNvSpPr/>
          <p:nvPr/>
        </p:nvSpPr>
        <p:spPr>
          <a:xfrm>
            <a:off x="401836" y="1384102"/>
            <a:ext cx="8344762" cy="9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3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5778" y="6465094"/>
            <a:ext cx="259686" cy="256480"/>
          </a:xfrm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Text"/>
          <p:cNvSpPr txBox="1">
            <a:spLocks noGrp="1"/>
          </p:cNvSpPr>
          <p:nvPr>
            <p:ph type="title"/>
          </p:nvPr>
        </p:nvSpPr>
        <p:spPr>
          <a:xfrm>
            <a:off x="401836" y="2312789"/>
            <a:ext cx="8340328" cy="2232422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5778" y="6465094"/>
            <a:ext cx="259686" cy="256480"/>
          </a:xfrm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1" cy="11430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457184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6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1" cy="4525964"/>
          </a:xfrm>
          <a:prstGeom prst="rect">
            <a:avLst/>
          </a:prstGeom>
        </p:spPr>
        <p:txBody>
          <a:bodyPr lIns="65023" tIns="65023" rIns="65023" bIns="65023"/>
          <a:lstStyle>
            <a:lvl1pPr marL="331503" indent="-331503" defTabSz="457184">
              <a:spcBef>
                <a:spcPts val="703"/>
              </a:spcBef>
              <a:buFont typeface="Arial"/>
              <a:defRPr sz="3100">
                <a:latin typeface="Arial"/>
                <a:ea typeface="Arial"/>
                <a:cs typeface="Arial"/>
                <a:sym typeface="Arial"/>
              </a:defRPr>
            </a:lvl1pPr>
            <a:lvl2pPr marL="637174" indent="-315717" defTabSz="457184">
              <a:spcBef>
                <a:spcPts val="703"/>
              </a:spcBef>
              <a:buFont typeface="Arial"/>
              <a:buChar char="–"/>
              <a:defRPr sz="3100">
                <a:latin typeface="Arial"/>
                <a:ea typeface="Arial"/>
                <a:cs typeface="Arial"/>
                <a:sym typeface="Arial"/>
              </a:defRPr>
            </a:lvl2pPr>
            <a:lvl3pPr marL="937584" indent="-294669" defTabSz="457184">
              <a:spcBef>
                <a:spcPts val="703"/>
              </a:spcBef>
              <a:buFont typeface="Arial"/>
              <a:defRPr sz="3100">
                <a:latin typeface="Arial"/>
                <a:ea typeface="Arial"/>
                <a:cs typeface="Arial"/>
                <a:sym typeface="Arial"/>
              </a:defRPr>
            </a:lvl3pPr>
            <a:lvl4pPr marL="1317975" indent="-353603" defTabSz="457184">
              <a:spcBef>
                <a:spcPts val="703"/>
              </a:spcBef>
              <a:buFont typeface="Arial"/>
              <a:buChar char="–"/>
              <a:defRPr sz="3100">
                <a:latin typeface="Arial"/>
                <a:ea typeface="Arial"/>
                <a:cs typeface="Arial"/>
                <a:sym typeface="Arial"/>
              </a:defRPr>
            </a:lvl4pPr>
            <a:lvl5pPr marL="1639432" indent="-353603" defTabSz="457184">
              <a:spcBef>
                <a:spcPts val="703"/>
              </a:spcBef>
              <a:buFont typeface="Arial"/>
              <a:buChar char="»"/>
              <a:defRPr sz="31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3963" y="6388616"/>
            <a:ext cx="302838" cy="300593"/>
          </a:xfrm>
          <a:prstGeom prst="rect">
            <a:avLst/>
          </a:prstGeom>
        </p:spPr>
        <p:txBody>
          <a:bodyPr lIns="65023" tIns="65023" rIns="65023" bIns="65023" anchor="ctr">
            <a:spAutoFit/>
          </a:bodyPr>
          <a:lstStyle>
            <a:lvl1pPr defTabSz="457184">
              <a:defRPr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1" cy="11430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457184"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6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1" cy="4525964"/>
          </a:xfrm>
          <a:prstGeom prst="rect">
            <a:avLst/>
          </a:prstGeom>
        </p:spPr>
        <p:txBody>
          <a:bodyPr lIns="65023" tIns="65023" rIns="65023" bIns="65023"/>
          <a:lstStyle>
            <a:lvl1pPr marL="331503" indent="-331503" defTabSz="457184">
              <a:spcBef>
                <a:spcPts val="703"/>
              </a:spcBef>
              <a:buFont typeface="Arial"/>
              <a:defRPr sz="3100">
                <a:latin typeface="Helvetica"/>
                <a:ea typeface="Helvetica"/>
                <a:cs typeface="Helvetica"/>
                <a:sym typeface="Helvetica"/>
              </a:defRPr>
            </a:lvl1pPr>
            <a:lvl2pPr marL="637174" indent="-315717" defTabSz="457184">
              <a:spcBef>
                <a:spcPts val="703"/>
              </a:spcBef>
              <a:buFont typeface="Arial"/>
              <a:buChar char="–"/>
              <a:defRPr sz="3100">
                <a:latin typeface="Helvetica"/>
                <a:ea typeface="Helvetica"/>
                <a:cs typeface="Helvetica"/>
                <a:sym typeface="Helvetica"/>
              </a:defRPr>
            </a:lvl2pPr>
            <a:lvl3pPr marL="937584" indent="-294669" defTabSz="457184">
              <a:spcBef>
                <a:spcPts val="703"/>
              </a:spcBef>
              <a:buFont typeface="Arial"/>
              <a:defRPr sz="3100">
                <a:latin typeface="Helvetica"/>
                <a:ea typeface="Helvetica"/>
                <a:cs typeface="Helvetica"/>
                <a:sym typeface="Helvetica"/>
              </a:defRPr>
            </a:lvl3pPr>
            <a:lvl4pPr marL="1317975" indent="-353603" defTabSz="457184">
              <a:spcBef>
                <a:spcPts val="703"/>
              </a:spcBef>
              <a:buFont typeface="Arial"/>
              <a:buChar char="–"/>
              <a:defRPr sz="3100">
                <a:latin typeface="Helvetica"/>
                <a:ea typeface="Helvetica"/>
                <a:cs typeface="Helvetica"/>
                <a:sym typeface="Helvetica"/>
              </a:defRPr>
            </a:lvl4pPr>
            <a:lvl5pPr marL="1639432" indent="-353603" defTabSz="457184">
              <a:spcBef>
                <a:spcPts val="703"/>
              </a:spcBef>
              <a:buFont typeface="Arial"/>
              <a:buChar char="»"/>
              <a:defRPr sz="31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8772" y="6388616"/>
            <a:ext cx="298029" cy="300593"/>
          </a:xfrm>
          <a:prstGeom prst="rect">
            <a:avLst/>
          </a:prstGeom>
        </p:spPr>
        <p:txBody>
          <a:bodyPr lIns="65023" tIns="65023" rIns="65023" bIns="65023" anchor="ctr">
            <a:spAutoFit/>
          </a:bodyPr>
          <a:lstStyle>
            <a:lvl1pPr defTabSz="457184">
              <a:defRPr sz="11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2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0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3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5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9891636-ACEA-074F-9F77-7865878C79E8}" type="datetimeFigureOut">
              <a:rPr lang="en-US" smtClean="0"/>
              <a:pPr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3DF6E45-7CE5-2C42-9607-F53A2ECBA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4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Heavy"/>
          <a:ea typeface="+mj-ea"/>
          <a:cs typeface="Avenir Heavy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5414" y="1384102"/>
            <a:ext cx="8233172" cy="8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35719" tIns="35719" rIns="35719" bIns="35719" anchor="ctr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1836" y="232172"/>
            <a:ext cx="8340328" cy="98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1836" y="1634133"/>
            <a:ext cx="8340328" cy="4616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2pPr marL="711200" indent="-266700">
              <a:defRPr sz="2600"/>
            </a:lvl2pPr>
            <a:lvl3pPr marL="1155700" indent="-266700">
              <a:defRPr sz="2600"/>
            </a:lvl3pPr>
            <a:lvl4pPr marL="1600200" indent="-266700">
              <a:defRPr sz="2600"/>
            </a:lvl4pPr>
            <a:lvl5pPr marL="2044700" indent="-266700"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26078" y="6465094"/>
            <a:ext cx="219386" cy="21081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algn="r" defTabSz="410751">
              <a:defRPr sz="1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ransition spd="med"/>
  <p:txStyles>
    <p:titleStyle>
      <a:lvl1pPr marL="0" marR="0" indent="0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l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187517" marR="0" indent="-187517" algn="l" defTabSz="410751" latinLnBrk="0">
        <a:lnSpc>
          <a:spcPct val="100000"/>
        </a:lnSpc>
        <a:spcBef>
          <a:spcPts val="1687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528893" marR="0" indent="-216365" algn="l" defTabSz="410751" latinLnBrk="0">
        <a:lnSpc>
          <a:spcPct val="100000"/>
        </a:lnSpc>
        <a:spcBef>
          <a:spcPts val="1687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841421" marR="0" indent="-216365" algn="l" defTabSz="410751" latinLnBrk="0">
        <a:lnSpc>
          <a:spcPct val="100000"/>
        </a:lnSpc>
        <a:spcBef>
          <a:spcPts val="1687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153949" marR="0" indent="-216365" algn="l" defTabSz="410751" latinLnBrk="0">
        <a:lnSpc>
          <a:spcPct val="100000"/>
        </a:lnSpc>
        <a:spcBef>
          <a:spcPts val="1687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466477" marR="0" indent="-216365" algn="l" defTabSz="410751" latinLnBrk="0">
        <a:lnSpc>
          <a:spcPct val="100000"/>
        </a:lnSpc>
        <a:spcBef>
          <a:spcPts val="1687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1779005" marR="0" indent="-216365" algn="l" defTabSz="410751" latinLnBrk="0">
        <a:lnSpc>
          <a:spcPct val="100000"/>
        </a:lnSpc>
        <a:spcBef>
          <a:spcPts val="1687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091533" marR="0" indent="-216365" algn="l" defTabSz="410751" latinLnBrk="0">
        <a:lnSpc>
          <a:spcPct val="100000"/>
        </a:lnSpc>
        <a:spcBef>
          <a:spcPts val="1687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2404061" marR="0" indent="-216365" algn="l" defTabSz="410751" latinLnBrk="0">
        <a:lnSpc>
          <a:spcPct val="100000"/>
        </a:lnSpc>
        <a:spcBef>
          <a:spcPts val="1687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2716589" marR="0" indent="-216365" algn="l" defTabSz="410751" latinLnBrk="0">
        <a:lnSpc>
          <a:spcPct val="100000"/>
        </a:lnSpc>
        <a:spcBef>
          <a:spcPts val="1687"/>
        </a:spcBef>
        <a:spcAft>
          <a:spcPts val="0"/>
        </a:spcAft>
        <a:buClrTx/>
        <a:buSzPct val="100000"/>
        <a:buFontTx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1607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321457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482186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642915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803643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964372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125101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285829" algn="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www.nature.com/articles/nprot.2014.006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prot.2016.154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sciencedirect.com/science/article/pii/S1097276518308803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tif"/><Relationship Id="rId4" Type="http://schemas.openxmlformats.org/officeDocument/2006/relationships/image" Target="../media/image34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tiff"/><Relationship Id="rId4" Type="http://schemas.openxmlformats.org/officeDocument/2006/relationships/image" Target="../media/image3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34550" TargetMode="External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prot.2017.14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nnualreviews.org/doi/10.1146/annurev-biodatasci-080917-013452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ri.2017.7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9897103-95C7-402E-AE10-39C0A702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84" t="5530" r="-120" b="-231"/>
          <a:stretch/>
        </p:blipFill>
        <p:spPr>
          <a:xfrm>
            <a:off x="3675186" y="1549330"/>
            <a:ext cx="5464524" cy="5236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68679"/>
            <a:ext cx="7772400" cy="1470025"/>
          </a:xfrm>
        </p:spPr>
        <p:txBody>
          <a:bodyPr>
            <a:normAutofit/>
          </a:bodyPr>
          <a:lstStyle/>
          <a:p>
            <a:r>
              <a:rPr lang="en-US" sz="2700" dirty="0"/>
              <a:t>Quantitative Methods in Genetic and Genomics</a:t>
            </a:r>
            <a:br>
              <a:rPr lang="en-US" sz="2700" dirty="0"/>
            </a:br>
            <a:r>
              <a:rPr lang="en-US" dirty="0"/>
              <a:t>Single Cell Module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24454"/>
            <a:ext cx="6400800" cy="175260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800" dirty="0"/>
              <a:t>Rob Morey</a:t>
            </a:r>
          </a:p>
          <a:p>
            <a:r>
              <a:rPr lang="en-US" sz="2800" dirty="0"/>
              <a:t>Adapted from</a:t>
            </a:r>
          </a:p>
          <a:p>
            <a:r>
              <a:rPr lang="en-US" sz="2800" dirty="0"/>
              <a:t>Alex Chaim and Lior Pachter</a:t>
            </a:r>
          </a:p>
          <a:p>
            <a:endParaRPr lang="en-US" dirty="0"/>
          </a:p>
          <a:p>
            <a:r>
              <a:rPr lang="en-US" dirty="0"/>
              <a:t>February 1st, 2022</a:t>
            </a:r>
          </a:p>
        </p:txBody>
      </p:sp>
    </p:spTree>
    <p:extLst>
      <p:ext uri="{BB962C8B-B14F-4D97-AF65-F5344CB8AC3E}">
        <p14:creationId xmlns:p14="http://schemas.microsoft.com/office/powerpoint/2010/main" val="37204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Library preparation for SMART-Seq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Example: l</a:t>
            </a:r>
            <a:r>
              <a:rPr dirty="0"/>
              <a:t>ibrary preparation for SMART-Seq2</a:t>
            </a:r>
          </a:p>
        </p:txBody>
      </p:sp>
      <p:sp>
        <p:nvSpPr>
          <p:cNvPr id="401" name="Picelli et al., 2014"/>
          <p:cNvSpPr txBox="1"/>
          <p:nvPr/>
        </p:nvSpPr>
        <p:spPr>
          <a:xfrm>
            <a:off x="6303125" y="6614665"/>
            <a:ext cx="2797241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r>
              <a:rPr sz="1100" dirty="0" err="1">
                <a:hlinkClick r:id="rId2"/>
              </a:rPr>
              <a:t>Picelli</a:t>
            </a:r>
            <a:r>
              <a:rPr sz="1100" dirty="0">
                <a:hlinkClick r:id="rId2"/>
              </a:rPr>
              <a:t> et al., 2014</a:t>
            </a:r>
            <a:r>
              <a:rPr lang="en-US" sz="1100" dirty="0">
                <a:hlinkClick r:id="rId2"/>
              </a:rPr>
              <a:t>. DOI:10.1038/nri.2017.76</a:t>
            </a:r>
            <a:endParaRPr sz="1100" dirty="0"/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15" y="3587869"/>
            <a:ext cx="4776820" cy="330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461" y="1672472"/>
            <a:ext cx="5105821" cy="743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461" y="2740905"/>
            <a:ext cx="5065912" cy="266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4715" y="4487524"/>
            <a:ext cx="4957584" cy="460395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40+ step protocol; 2 days of work"/>
          <p:cNvSpPr txBox="1"/>
          <p:nvPr/>
        </p:nvSpPr>
        <p:spPr>
          <a:xfrm>
            <a:off x="6202039" y="5922237"/>
            <a:ext cx="72200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500"/>
            </a:lvl1pPr>
          </a:lstStyle>
          <a:p>
            <a:pPr algn="ctr"/>
            <a:endParaRPr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4E2019-22EA-49DD-BE26-D82794B09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29" y="1431485"/>
            <a:ext cx="3326710" cy="52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11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Beads, Cells and Dropl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>
                <a:ea typeface="+mn-lt"/>
                <a:cs typeface="+mn-lt"/>
              </a:rPr>
              <a:t>Droplet vs. Physical</a:t>
            </a:r>
            <a:br>
              <a:rPr lang="en-US" dirty="0">
                <a:ea typeface="+mn-lt"/>
                <a:cs typeface="+mn-lt"/>
              </a:rPr>
            </a:br>
            <a:r>
              <a:rPr lang="en-US"/>
              <a:t>Microfluidic methods: Beads</a:t>
            </a:r>
            <a:r>
              <a:rPr dirty="0"/>
              <a:t>, Cells and Droplets</a:t>
            </a:r>
            <a:endParaRPr lang="en-US"/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25659" y="1966683"/>
            <a:ext cx="3600434" cy="3731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8003" y="2055980"/>
            <a:ext cx="3600434" cy="3731957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Rectangle"/>
          <p:cNvSpPr/>
          <p:nvPr/>
        </p:nvSpPr>
        <p:spPr>
          <a:xfrm>
            <a:off x="2522443" y="3998992"/>
            <a:ext cx="1220068" cy="9039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53" name="Rectangle"/>
          <p:cNvSpPr/>
          <p:nvPr/>
        </p:nvSpPr>
        <p:spPr>
          <a:xfrm>
            <a:off x="6639047" y="3830953"/>
            <a:ext cx="1220067" cy="9039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54" name="Oval"/>
          <p:cNvSpPr/>
          <p:nvPr/>
        </p:nvSpPr>
        <p:spPr>
          <a:xfrm>
            <a:off x="6517080" y="2427434"/>
            <a:ext cx="1380048" cy="1413823"/>
          </a:xfrm>
          <a:prstGeom prst="ellipse">
            <a:avLst/>
          </a:prstGeom>
          <a:solidFill>
            <a:schemeClr val="accent4">
              <a:satOff val="9638"/>
              <a:lumOff val="-12193"/>
              <a:alpha val="3601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55" name="Oval"/>
          <p:cNvSpPr/>
          <p:nvPr/>
        </p:nvSpPr>
        <p:spPr>
          <a:xfrm>
            <a:off x="2442453" y="2511998"/>
            <a:ext cx="1380048" cy="1413823"/>
          </a:xfrm>
          <a:prstGeom prst="ellipse">
            <a:avLst/>
          </a:prstGeom>
          <a:solidFill>
            <a:schemeClr val="accent1">
              <a:satOff val="-4086"/>
              <a:lumOff val="15331"/>
              <a:alpha val="36015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56" name="Oval"/>
          <p:cNvSpPr/>
          <p:nvPr/>
        </p:nvSpPr>
        <p:spPr>
          <a:xfrm>
            <a:off x="1355470" y="3834966"/>
            <a:ext cx="364978" cy="352112"/>
          </a:xfrm>
          <a:prstGeom prst="ellipse">
            <a:avLst/>
          </a:prstGeom>
          <a:solidFill>
            <a:schemeClr val="accent6">
              <a:hueOff val="-101408"/>
              <a:satOff val="-1395"/>
              <a:lumOff val="13614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457" name="Oval"/>
          <p:cNvSpPr/>
          <p:nvPr/>
        </p:nvSpPr>
        <p:spPr>
          <a:xfrm>
            <a:off x="5455268" y="3745951"/>
            <a:ext cx="364979" cy="352112"/>
          </a:xfrm>
          <a:prstGeom prst="ellipse">
            <a:avLst/>
          </a:prstGeom>
          <a:solidFill>
            <a:schemeClr val="accent2">
              <a:hueOff val="-487087"/>
              <a:satOff val="-2686"/>
              <a:lumOff val="14808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12" name="Zilionis et al. 2016">
            <a:extLst>
              <a:ext uri="{FF2B5EF4-FFF2-40B4-BE49-F238E27FC236}">
                <a16:creationId xmlns:a16="http://schemas.microsoft.com/office/drawing/2014/main" id="{CDCE86F9-6F68-4B69-980D-A7C611C5AC6E}"/>
              </a:ext>
            </a:extLst>
          </p:cNvPr>
          <p:cNvSpPr txBox="1"/>
          <p:nvPr/>
        </p:nvSpPr>
        <p:spPr>
          <a:xfrm>
            <a:off x="6005630" y="6576638"/>
            <a:ext cx="2734724" cy="226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600"/>
            </a:pPr>
            <a:r>
              <a:rPr sz="1000" dirty="0" err="1">
                <a:hlinkClick r:id="rId3"/>
              </a:rPr>
              <a:t>Zilionis</a:t>
            </a:r>
            <a:r>
              <a:rPr sz="1000" dirty="0">
                <a:hlinkClick r:id="rId3"/>
              </a:rPr>
              <a:t> et al. 2016</a:t>
            </a:r>
            <a:r>
              <a:rPr lang="en-US" sz="1000" dirty="0">
                <a:hlinkClick r:id="rId3"/>
              </a:rPr>
              <a:t>. DOI:10.1038/nprot.2016.154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0809775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8E8A-5BB8-401C-8C81-1BE9F282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10X Genomics Overview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4871210-C0CC-4DAB-A74E-49A7CF2B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16" y="2387891"/>
            <a:ext cx="7762086" cy="25720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F69A7E-78B3-4E39-8357-80689BF95314}"/>
              </a:ext>
            </a:extLst>
          </p:cNvPr>
          <p:cNvSpPr/>
          <p:nvPr/>
        </p:nvSpPr>
        <p:spPr>
          <a:xfrm>
            <a:off x="5189048" y="3444469"/>
            <a:ext cx="3569940" cy="1644887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443D4BD-E326-436A-B551-608F8400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12" y="3609707"/>
            <a:ext cx="2897891" cy="1675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D9AB9B-F9C2-47C1-8201-16271BB15D27}"/>
              </a:ext>
            </a:extLst>
          </p:cNvPr>
          <p:cNvSpPr txBox="1"/>
          <p:nvPr/>
        </p:nvSpPr>
        <p:spPr>
          <a:xfrm>
            <a:off x="2014432" y="6358821"/>
            <a:ext cx="469403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en-US" dirty="0">
                <a:latin typeface="Helvetica Neue Light"/>
              </a:rPr>
              <a:t>Zheng </a:t>
            </a:r>
            <a:r>
              <a:rPr lang="en-US" i="1" dirty="0">
                <a:latin typeface="Helvetica Neue Light"/>
              </a:rPr>
              <a:t>et al</a:t>
            </a:r>
            <a:r>
              <a:rPr lang="en-US" dirty="0">
                <a:latin typeface="Helvetica Neue Light"/>
              </a:rPr>
              <a:t>., 2017 </a:t>
            </a:r>
            <a:r>
              <a:rPr lang="en-US" dirty="0">
                <a:latin typeface="Helvetica Neue Light"/>
                <a:cs typeface="Helvetica"/>
              </a:rPr>
              <a:t>Nature Communications​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059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46229" y="6525563"/>
            <a:ext cx="15808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Helvetica Neue Light"/>
                <a:cs typeface="Avenir Book"/>
              </a:rPr>
              <a:t>Macosko</a:t>
            </a:r>
            <a:r>
              <a:rPr lang="en-US" sz="1000" dirty="0">
                <a:latin typeface="Helvetica Neue Light"/>
                <a:cs typeface="Avenir Book"/>
              </a:rPr>
              <a:t> </a:t>
            </a:r>
            <a:r>
              <a:rPr lang="en-US" sz="1000" i="1" dirty="0">
                <a:latin typeface="Helvetica Neue Light"/>
                <a:cs typeface="Avenir Book"/>
              </a:rPr>
              <a:t>et al</a:t>
            </a:r>
            <a:r>
              <a:rPr lang="en-US" sz="1000" dirty="0">
                <a:latin typeface="Helvetica Neue Light"/>
                <a:cs typeface="Avenir Book"/>
              </a:rPr>
              <a:t>., 2015 Cell</a:t>
            </a:r>
          </a:p>
        </p:txBody>
      </p:sp>
      <p:pic>
        <p:nvPicPr>
          <p:cNvPr id="8" name="Picture 7" descr="Drops-SeqWell-01-0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" b="53369"/>
          <a:stretch/>
        </p:blipFill>
        <p:spPr>
          <a:xfrm>
            <a:off x="398660" y="2480933"/>
            <a:ext cx="8343004" cy="2019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608" y="1677972"/>
            <a:ext cx="6759005" cy="688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t="3571" r="44" b="595"/>
          <a:stretch/>
        </p:blipFill>
        <p:spPr>
          <a:xfrm>
            <a:off x="292608" y="4791091"/>
            <a:ext cx="8445381" cy="1467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94789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lIns="50800" tIns="50800" rIns="50800" bIns="50800" anchor="b">
            <a:noAutofit/>
          </a:bodyPr>
          <a:lstStyle/>
          <a:p>
            <a:r>
              <a:rPr lang="en-US"/>
              <a:t>3’ end Capture Beads - UMIs and Bead Barcodes</a:t>
            </a:r>
          </a:p>
        </p:txBody>
      </p:sp>
      <p:pic>
        <p:nvPicPr>
          <p:cNvPr id="7" name="Picture 6" descr="Screen Shot 2018-01-23 at 6.36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7" y="2478192"/>
            <a:ext cx="2449163" cy="2009143"/>
          </a:xfrm>
          <a:prstGeom prst="rect">
            <a:avLst/>
          </a:prstGeom>
        </p:spPr>
      </p:pic>
      <p:pic>
        <p:nvPicPr>
          <p:cNvPr id="8" name="Picture 7" descr="Screen Shot 2018-01-23 at 6.36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22" y="2478193"/>
            <a:ext cx="5137551" cy="2118742"/>
          </a:xfrm>
          <a:prstGeom prst="rect">
            <a:avLst/>
          </a:prstGeom>
        </p:spPr>
      </p:pic>
      <p:pic>
        <p:nvPicPr>
          <p:cNvPr id="9" name="Picture 8" descr="Screen Shot 2018-01-23 at 6.36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3" y="4530398"/>
            <a:ext cx="2158567" cy="19036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538953" y="4816391"/>
            <a:ext cx="5257575" cy="134814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4</a:t>
            </a:r>
            <a:r>
              <a:rPr lang="en-US" sz="2000" baseline="30000" dirty="0"/>
              <a:t>12</a:t>
            </a:r>
            <a:r>
              <a:rPr lang="en-US" sz="2000" dirty="0"/>
              <a:t> = 16,777,216 barcodes</a:t>
            </a:r>
          </a:p>
          <a:p>
            <a:pPr lvl="1"/>
            <a:r>
              <a:rPr lang="en-US" sz="2000" dirty="0"/>
              <a:t>4</a:t>
            </a:r>
            <a:r>
              <a:rPr lang="en-US" sz="2000" baseline="30000" dirty="0"/>
              <a:t>8</a:t>
            </a:r>
            <a:r>
              <a:rPr lang="en-US" sz="2000" dirty="0"/>
              <a:t> = 65,536 UMIs</a:t>
            </a:r>
          </a:p>
          <a:p>
            <a:pPr lvl="1"/>
            <a:r>
              <a:rPr lang="en-US" sz="2000"/>
              <a:t>&gt; 10</a:t>
            </a:r>
            <a:r>
              <a:rPr lang="en-US" sz="2000" baseline="30000"/>
              <a:t>6 </a:t>
            </a:r>
            <a:r>
              <a:rPr lang="en-US" sz="2000" err="1"/>
              <a:t>oligos</a:t>
            </a:r>
            <a:r>
              <a:rPr lang="en-US" sz="2000" dirty="0"/>
              <a:t>/bead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54789" y="6543851"/>
            <a:ext cx="15808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Helvetica Neue Light"/>
                <a:cs typeface="Avenir Book"/>
              </a:rPr>
              <a:t>Macosko</a:t>
            </a:r>
            <a:r>
              <a:rPr lang="en-US" sz="1000" dirty="0">
                <a:latin typeface="Helvetica Neue Light"/>
                <a:cs typeface="Avenir Book"/>
              </a:rPr>
              <a:t> </a:t>
            </a:r>
            <a:r>
              <a:rPr lang="en-US" sz="1000" i="1" dirty="0">
                <a:latin typeface="Helvetica Neue Light"/>
                <a:cs typeface="Avenir Book"/>
              </a:rPr>
              <a:t>et al</a:t>
            </a:r>
            <a:r>
              <a:rPr lang="en-US" sz="1000" dirty="0">
                <a:latin typeface="Helvetica Neue Light"/>
                <a:cs typeface="Avenir Book"/>
              </a:rPr>
              <a:t>., 2015 Cell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9636" t="15814" r="3464" b="77860"/>
          <a:stretch/>
        </p:blipFill>
        <p:spPr>
          <a:xfrm>
            <a:off x="2926080" y="1780428"/>
            <a:ext cx="3883524" cy="3101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73976" y="1730342"/>
            <a:ext cx="725005" cy="30926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UMI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9348" y="1728853"/>
            <a:ext cx="691734" cy="309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BBC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88369" y="1730342"/>
            <a:ext cx="684341" cy="3092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B76940-57E4-4BA8-A6BF-6EA7125D064D}"/>
              </a:ext>
            </a:extLst>
          </p:cNvPr>
          <p:cNvSpPr/>
          <p:nvPr/>
        </p:nvSpPr>
        <p:spPr>
          <a:xfrm>
            <a:off x="3278036" y="2480093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63ED0E-D9A2-4EC5-8D3A-EA0F3B4B6649}"/>
              </a:ext>
            </a:extLst>
          </p:cNvPr>
          <p:cNvSpPr/>
          <p:nvPr/>
        </p:nvSpPr>
        <p:spPr>
          <a:xfrm>
            <a:off x="474451" y="2385202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2789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capture and duplication rates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836" y="1634133"/>
            <a:ext cx="8340328" cy="4295180"/>
          </a:xfrm>
        </p:spPr>
        <p:txBody>
          <a:bodyPr/>
          <a:lstStyle/>
          <a:p>
            <a:r>
              <a:rPr lang="en-US" dirty="0"/>
              <a:t>The cell capture rate is the probability that a droplet has at least one bead =               .</a:t>
            </a:r>
          </a:p>
          <a:p>
            <a:r>
              <a:rPr lang="en-US" dirty="0"/>
              <a:t>The cell duplication rate is the rate at which captured single cells are associated with two or more different barcodes, which is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equal to                                 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This leads to a tradeoff: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99" y="2049364"/>
            <a:ext cx="957183" cy="224730"/>
          </a:xfrm>
          <a:prstGeom prst="rect">
            <a:avLst/>
          </a:prstGeom>
        </p:spPr>
      </p:pic>
      <p:sp>
        <p:nvSpPr>
          <p:cNvPr id="9" name="Rectangle"/>
          <p:cNvSpPr/>
          <p:nvPr/>
        </p:nvSpPr>
        <p:spPr>
          <a:xfrm>
            <a:off x="6570569" y="4531132"/>
            <a:ext cx="1220068" cy="9039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51" y="3365003"/>
            <a:ext cx="2192239" cy="62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236" y="3222127"/>
            <a:ext cx="4632665" cy="34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111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ummary of droplet technolo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 of droplet technologies</a:t>
            </a:r>
          </a:p>
        </p:txBody>
      </p:sp>
      <p:sp>
        <p:nvSpPr>
          <p:cNvPr id="517" name="Zhang et al. 2019"/>
          <p:cNvSpPr txBox="1"/>
          <p:nvPr/>
        </p:nvSpPr>
        <p:spPr>
          <a:xfrm>
            <a:off x="4539365" y="6594798"/>
            <a:ext cx="4600619" cy="302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500"/>
            </a:lvl1pPr>
          </a:lstStyle>
          <a:p>
            <a:r>
              <a:rPr sz="1000" dirty="0">
                <a:hlinkClick r:id="rId2"/>
              </a:rPr>
              <a:t>Zhang et al. 2019</a:t>
            </a:r>
            <a:r>
              <a:rPr lang="en-US" sz="1000" dirty="0">
                <a:hlinkClick r:id="rId2"/>
              </a:rPr>
              <a:t>. </a:t>
            </a:r>
            <a:r>
              <a:rPr lang="pt-BR" sz="1000" dirty="0">
                <a:hlinkClick r:id="rId2"/>
              </a:rPr>
              <a:t>DOI:10.1016/j.molcel.2018.10.020</a:t>
            </a:r>
            <a:endParaRPr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14F0D-7120-49A4-9E65-5956231D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99" y="1457232"/>
            <a:ext cx="6000957" cy="51685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DA4517-00B6-4CF5-80D8-CCD3CA4ACE08}"/>
              </a:ext>
            </a:extLst>
          </p:cNvPr>
          <p:cNvSpPr/>
          <p:nvPr/>
        </p:nvSpPr>
        <p:spPr>
          <a:xfrm>
            <a:off x="1561379" y="1401791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52956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Seq</a:t>
            </a:r>
            <a:r>
              <a:rPr lang="en-US" sz="3600" dirty="0"/>
              <a:t>-Well abrogates the need for droplet-based microfluidic devices</a:t>
            </a:r>
          </a:p>
        </p:txBody>
      </p:sp>
      <p:pic>
        <p:nvPicPr>
          <p:cNvPr id="5" name="Picture 4" descr="Drops-SeqWell-01-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40"/>
          <a:stretch/>
        </p:blipFill>
        <p:spPr>
          <a:xfrm>
            <a:off x="398913" y="4241277"/>
            <a:ext cx="8347292" cy="2008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90" y="1649997"/>
            <a:ext cx="3752398" cy="233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81" y="1941284"/>
            <a:ext cx="2605832" cy="3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871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Seq</a:t>
            </a:r>
            <a:r>
              <a:rPr lang="en-US" dirty="0"/>
              <a:t>-Well workflow in Images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1540256"/>
            <a:ext cx="3186113" cy="49276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" r="51249" b="56725"/>
          <a:stretch/>
        </p:blipFill>
        <p:spPr>
          <a:xfrm>
            <a:off x="5086350" y="1595439"/>
            <a:ext cx="2343151" cy="24520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1" r="35535" b="58426"/>
          <a:stretch/>
        </p:blipFill>
        <p:spPr>
          <a:xfrm>
            <a:off x="5086350" y="4244977"/>
            <a:ext cx="2343150" cy="235560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64325" y="4048903"/>
            <a:ext cx="3334709" cy="2418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50957" y="2533650"/>
            <a:ext cx="131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Pre-wash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65244" y="4886326"/>
            <a:ext cx="131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Post-wash + shake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66608" y="3756614"/>
            <a:ext cx="5875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Book"/>
                <a:cs typeface="Avenir Book"/>
              </a:rPr>
              <a:t>100 um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6938033" y="6510957"/>
            <a:ext cx="406226" cy="102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53492" y="6338131"/>
            <a:ext cx="50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100 um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6967780" y="3941510"/>
            <a:ext cx="514580" cy="854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6767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Seq</a:t>
            </a:r>
            <a:r>
              <a:rPr lang="en-US" dirty="0"/>
              <a:t>-Well workflow in Images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521968"/>
            <a:ext cx="3186113" cy="49276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1" r="35535" b="58426"/>
          <a:stretch/>
        </p:blipFill>
        <p:spPr>
          <a:xfrm>
            <a:off x="5214938" y="1602362"/>
            <a:ext cx="2343150" cy="235560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01485" y="4972431"/>
            <a:ext cx="3334709" cy="151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/>
              <a:cs typeface="Avenir Book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457450" y="4543425"/>
            <a:ext cx="245745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36682" y="2793892"/>
            <a:ext cx="122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Pre-cell loading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t="1" b="16015"/>
          <a:stretch/>
        </p:blipFill>
        <p:spPr>
          <a:xfrm>
            <a:off x="5214938" y="4241435"/>
            <a:ext cx="2343150" cy="23138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681" y="5018219"/>
            <a:ext cx="1407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/>
                <a:cs typeface="Avenir Book"/>
              </a:rPr>
              <a:t>Post-cell loading  + shake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835783" y="6189622"/>
            <a:ext cx="2847786" cy="999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683567" y="5969000"/>
            <a:ext cx="1020511" cy="397556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venir Book"/>
              <a:cs typeface="Avenir Book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3" t="65283" r="39607" b="25058"/>
          <a:stretch/>
        </p:blipFill>
        <p:spPr>
          <a:xfrm>
            <a:off x="665172" y="5500989"/>
            <a:ext cx="2074200" cy="73587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2424161" y="5708904"/>
            <a:ext cx="961463" cy="160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502397" y="5275295"/>
            <a:ext cx="843471" cy="389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85709" y="5524238"/>
            <a:ext cx="73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/>
                <a:cs typeface="Avenir Book"/>
              </a:rPr>
              <a:t>Bead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85709" y="5108326"/>
            <a:ext cx="73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/>
                <a:cs typeface="Avenir Book"/>
              </a:rPr>
              <a:t>Cell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899105" y="6613967"/>
            <a:ext cx="271159" cy="38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10403" y="6454261"/>
            <a:ext cx="579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venir Book"/>
                <a:cs typeface="Avenir Book"/>
              </a:rPr>
              <a:t>100 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84696" y="3652613"/>
            <a:ext cx="404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Book"/>
                <a:cs typeface="Avenir Book"/>
              </a:rPr>
              <a:t>100 um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7044859" y="3818785"/>
            <a:ext cx="384641" cy="74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67854" y="6387709"/>
            <a:ext cx="221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Capture rate &gt; 50%</a:t>
            </a:r>
          </a:p>
        </p:txBody>
      </p:sp>
    </p:spTree>
    <p:extLst>
      <p:ext uri="{BB962C8B-B14F-4D97-AF65-F5344CB8AC3E}">
        <p14:creationId xmlns:p14="http://schemas.microsoft.com/office/powerpoint/2010/main" val="17981050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516FB-B4F6-40CE-8F62-5279562B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4B3CF-44D9-4D10-9AFF-430F3D174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Day 1:</a:t>
            </a:r>
          </a:p>
          <a:p>
            <a:pPr lvl="1"/>
            <a:r>
              <a:rPr lang="en-US" dirty="0"/>
              <a:t>Single cell RNA-seq methods/biochemistry (lecture)</a:t>
            </a:r>
          </a:p>
          <a:p>
            <a:pPr lvl="1"/>
            <a:r>
              <a:rPr lang="en-US" dirty="0"/>
              <a:t>Break</a:t>
            </a:r>
          </a:p>
          <a:p>
            <a:pPr lvl="1"/>
            <a:r>
              <a:rPr lang="en-US" dirty="0"/>
              <a:t>Analysis methods and options (lecture)</a:t>
            </a:r>
          </a:p>
          <a:p>
            <a:r>
              <a:rPr lang="en-US" sz="2800" dirty="0"/>
              <a:t>Day 2:</a:t>
            </a:r>
          </a:p>
          <a:p>
            <a:pPr marL="742950" indent="-285750">
              <a:buChar char="–"/>
            </a:pPr>
            <a:r>
              <a:rPr lang="en-US" sz="2800" dirty="0"/>
              <a:t>Data analysis using Liu et al., "</a:t>
            </a:r>
            <a:r>
              <a:rPr lang="en-US" sz="2800" i="1" dirty="0"/>
              <a:t>Reprogramming roadmap reveals route to human induced trophoblast stem cells</a:t>
            </a:r>
            <a:r>
              <a:rPr lang="en-US" sz="2800" dirty="0"/>
              <a:t>"; Nature 2020 </a:t>
            </a:r>
          </a:p>
        </p:txBody>
      </p:sp>
    </p:spTree>
    <p:extLst>
      <p:ext uri="{BB962C8B-B14F-4D97-AF65-F5344CB8AC3E}">
        <p14:creationId xmlns:p14="http://schemas.microsoft.com/office/powerpoint/2010/main" val="693201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problems - Technical doublets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Technical doublets </a:t>
            </a:r>
            <a:r>
              <a:rPr lang="en-US" dirty="0"/>
              <a:t>arise when two or more cells are captured in a droplet with a single bead. The technical doublet rate is therefore the probability of capturing two or more cells in a droplet given that at least one cell has been captured in a droplet: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Note that “overloading” a microfluidics single-cell experiment by loading more cells while keeping flow rates constant will increase the number of technical doublets due to an effective increase in</a:t>
            </a:r>
            <a:br>
              <a:rPr lang="en-US" dirty="0"/>
            </a:br>
            <a:r>
              <a:rPr lang="en-US" dirty="0"/>
              <a:t>and also the number of synthetic doublets due to a decrease in relative barcode diversity.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262" y="4932164"/>
            <a:ext cx="169664" cy="2321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914" y="3228082"/>
            <a:ext cx="2518172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85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Doublet detection: the barnyard 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Doublet detection: the barnyard plot</a:t>
            </a:r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99" y="1502600"/>
            <a:ext cx="4437804" cy="4908916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roset et al. 2018"/>
          <p:cNvSpPr txBox="1"/>
          <p:nvPr/>
        </p:nvSpPr>
        <p:spPr>
          <a:xfrm>
            <a:off x="6198858" y="6614665"/>
            <a:ext cx="2834110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500"/>
            </a:lvl1pPr>
          </a:lstStyle>
          <a:p>
            <a:r>
              <a:rPr sz="1100" dirty="0" err="1">
                <a:hlinkClick r:id="rId3"/>
              </a:rPr>
              <a:t>Croset</a:t>
            </a:r>
            <a:r>
              <a:rPr sz="1100" dirty="0">
                <a:hlinkClick r:id="rId3"/>
              </a:rPr>
              <a:t> et al. 2018</a:t>
            </a:r>
            <a:r>
              <a:rPr lang="en-US" sz="1100" dirty="0">
                <a:hlinkClick r:id="rId3"/>
              </a:rPr>
              <a:t>. DOI:10.7554/eLife.34550</a:t>
            </a:r>
            <a:endParaRPr sz="1100" dirty="0"/>
          </a:p>
        </p:txBody>
      </p:sp>
      <p:sp>
        <p:nvSpPr>
          <p:cNvPr id="499" name="Oval"/>
          <p:cNvSpPr/>
          <p:nvPr/>
        </p:nvSpPr>
        <p:spPr>
          <a:xfrm>
            <a:off x="3151577" y="4559083"/>
            <a:ext cx="2429696" cy="1089590"/>
          </a:xfrm>
          <a:prstGeom prst="ellipse">
            <a:avLst/>
          </a:prstGeom>
          <a:ln w="12700">
            <a:solidFill>
              <a:schemeClr val="accent6"/>
            </a:solidFill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BE20F4-77A3-44BC-B321-5C56CC94C496}"/>
              </a:ext>
            </a:extLst>
          </p:cNvPr>
          <p:cNvSpPr/>
          <p:nvPr/>
        </p:nvSpPr>
        <p:spPr>
          <a:xfrm>
            <a:off x="1854678" y="1462176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B21823-E77E-42E3-8705-AE85DE6B93FF}"/>
              </a:ext>
            </a:extLst>
          </p:cNvPr>
          <p:cNvSpPr/>
          <p:nvPr/>
        </p:nvSpPr>
        <p:spPr>
          <a:xfrm>
            <a:off x="1897810" y="2626742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192762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itting, white, table, blue&#10;&#10;Description generated with very high confidence">
            <a:extLst>
              <a:ext uri="{FF2B5EF4-FFF2-40B4-BE49-F238E27FC236}">
                <a16:creationId xmlns:a16="http://schemas.microsoft.com/office/drawing/2014/main" id="{24E27DB4-8FBA-42A8-88C4-EA3E8940B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4" b="-3"/>
          <a:stretch/>
        </p:blipFill>
        <p:spPr>
          <a:xfrm>
            <a:off x="4688086" y="1268016"/>
            <a:ext cx="4089797" cy="3036094"/>
          </a:xfrm>
          <a:prstGeom prst="rect">
            <a:avLst/>
          </a:prstGeom>
          <a:noFill/>
        </p:spPr>
      </p:pic>
      <p:pic>
        <p:nvPicPr>
          <p:cNvPr id="6" name="Picture 6" descr="A picture containing electronics, sitting, indoor, table&#10;&#10;Description generated with very high confidence">
            <a:extLst>
              <a:ext uri="{FF2B5EF4-FFF2-40B4-BE49-F238E27FC236}">
                <a16:creationId xmlns:a16="http://schemas.microsoft.com/office/drawing/2014/main" id="{D5C53D9A-2EED-4070-B51A-3BED6633F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3" r="-5" b="-5"/>
          <a:stretch/>
        </p:blipFill>
        <p:spPr>
          <a:xfrm>
            <a:off x="366117" y="1268016"/>
            <a:ext cx="4080867" cy="303609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985F2-3173-4D92-A312-68FE9001DD3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03609" y="6197203"/>
            <a:ext cx="6876958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3000" dirty="0"/>
              <a:t>Which is better – full length or 3' end?</a:t>
            </a:r>
          </a:p>
        </p:txBody>
      </p:sp>
    </p:spTree>
    <p:extLst>
      <p:ext uri="{BB962C8B-B14F-4D97-AF65-F5344CB8AC3E}">
        <p14:creationId xmlns:p14="http://schemas.microsoft.com/office/powerpoint/2010/main" val="17680720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cell technologies (3’-end vs full-length)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6544" y="3847009"/>
            <a:ext cx="21483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venir Book"/>
                <a:cs typeface="Avenir Book"/>
              </a:rPr>
              <a:t>Ziegenhain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i="1" dirty="0">
                <a:latin typeface="Avenir Book"/>
                <a:cs typeface="Avenir Book"/>
              </a:rPr>
              <a:t>et al</a:t>
            </a:r>
            <a:r>
              <a:rPr lang="en-US" sz="1000" dirty="0">
                <a:latin typeface="Avenir Book"/>
                <a:cs typeface="Avenir Book"/>
              </a:rPr>
              <a:t>., 2017 Molecular Cell</a:t>
            </a:r>
          </a:p>
        </p:txBody>
      </p:sp>
      <p:pic>
        <p:nvPicPr>
          <p:cNvPr id="6" name="Picture 5" descr="Screen Shot 2018-01-23 at 7.1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81268"/>
            <a:ext cx="7149737" cy="2308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D25EE-0A83-4553-A4AD-4DC632FA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12" y="4058291"/>
            <a:ext cx="5735031" cy="235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556F8-792E-4C50-9CFB-22BDBAD02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389" y="6419365"/>
            <a:ext cx="2575392" cy="3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707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3’-end </a:t>
            </a:r>
            <a:r>
              <a:rPr lang="en-US" err="1"/>
              <a:t>vs</a:t>
            </a:r>
            <a:r>
              <a:rPr lang="en-US"/>
              <a:t> full-length Inter-platform comparison</a:t>
            </a:r>
          </a:p>
        </p:txBody>
      </p:sp>
      <p:pic>
        <p:nvPicPr>
          <p:cNvPr id="7" name="Picture 6" descr="Screen Shot 2018-01-28 at 1.22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/>
          <a:stretch/>
        </p:blipFill>
        <p:spPr>
          <a:xfrm>
            <a:off x="482488" y="2179507"/>
            <a:ext cx="4122717" cy="3932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7749" y="6342202"/>
            <a:ext cx="21483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venir Book"/>
                <a:cs typeface="Avenir Book"/>
              </a:rPr>
              <a:t>Ziegenhain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i="1" dirty="0">
                <a:latin typeface="Avenir Book"/>
                <a:cs typeface="Avenir Book"/>
              </a:rPr>
              <a:t>et al</a:t>
            </a:r>
            <a:r>
              <a:rPr lang="en-US" sz="1000" dirty="0">
                <a:latin typeface="Avenir Book"/>
                <a:cs typeface="Avenir Book"/>
              </a:rPr>
              <a:t>., 2017 Molecular Cell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33" y="2377263"/>
            <a:ext cx="3540463" cy="1291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534" y="4470492"/>
            <a:ext cx="3540463" cy="1313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7029" y="6342926"/>
            <a:ext cx="15808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 Light"/>
                <a:cs typeface="Avenir Book"/>
              </a:rPr>
              <a:t>Haber </a:t>
            </a:r>
            <a:r>
              <a:rPr lang="en-US" sz="1000" i="1" dirty="0">
                <a:latin typeface="Helvetica Neue Light"/>
                <a:cs typeface="Avenir Book"/>
              </a:rPr>
              <a:t>et al</a:t>
            </a:r>
            <a:r>
              <a:rPr lang="en-US" sz="1000" dirty="0">
                <a:latin typeface="Helvetica Neue Light"/>
                <a:cs typeface="Avenir Book"/>
              </a:rPr>
              <a:t>., 2017 Nature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3919" y="1994745"/>
            <a:ext cx="58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10X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53360" y="4101160"/>
            <a:ext cx="138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Smart-Seq2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7C78AC-AE27-4A42-B4EF-BF0FFE30A338}"/>
              </a:ext>
            </a:extLst>
          </p:cNvPr>
          <p:cNvSpPr/>
          <p:nvPr/>
        </p:nvSpPr>
        <p:spPr>
          <a:xfrm>
            <a:off x="5003319" y="2273059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FB015-C882-46DC-8B80-3C74A3E3525B}"/>
              </a:ext>
            </a:extLst>
          </p:cNvPr>
          <p:cNvSpPr/>
          <p:nvPr/>
        </p:nvSpPr>
        <p:spPr>
          <a:xfrm>
            <a:off x="5003319" y="4343399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2FC79-9F49-44E8-A22C-6667622A6A8F}"/>
              </a:ext>
            </a:extLst>
          </p:cNvPr>
          <p:cNvSpPr/>
          <p:nvPr/>
        </p:nvSpPr>
        <p:spPr>
          <a:xfrm>
            <a:off x="431319" y="1997014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776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3’-end </a:t>
            </a:r>
            <a:r>
              <a:rPr lang="en-US" err="1"/>
              <a:t>vs</a:t>
            </a:r>
            <a:r>
              <a:rPr lang="en-US"/>
              <a:t> full-length Inter-platform comparison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1944" y="6452070"/>
            <a:ext cx="1989647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 i="1" dirty="0">
                <a:latin typeface="Helvetica Neue Light"/>
                <a:cs typeface="Avenir Book"/>
              </a:rPr>
              <a:t>Chen et al</a:t>
            </a:r>
            <a:r>
              <a:rPr lang="en-US" sz="1000" dirty="0">
                <a:latin typeface="Helvetica Neue Light"/>
                <a:cs typeface="Avenir Book"/>
              </a:rPr>
              <a:t>., 2020 Nature Biotech</a:t>
            </a: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7B27DAFC-61A7-4A39-AD52-7CF1DC0E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1" y="2087773"/>
            <a:ext cx="8279476" cy="34305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7ADFDB-F13B-46C8-B1AA-5098BDE23E50}"/>
              </a:ext>
            </a:extLst>
          </p:cNvPr>
          <p:cNvSpPr txBox="1"/>
          <p:nvPr/>
        </p:nvSpPr>
        <p:spPr>
          <a:xfrm>
            <a:off x="3200400" y="5712687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hangingPunct="0"/>
            <a:r>
              <a:rPr lang="en-US" sz="12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"</a:t>
            </a:r>
            <a:r>
              <a:rPr lang="en-US" sz="1200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" = Full-length</a:t>
            </a:r>
            <a:endParaRPr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9DAC8-8ECA-4FB4-AC72-4E95E93A637C}"/>
              </a:ext>
            </a:extLst>
          </p:cNvPr>
          <p:cNvSpPr txBox="1"/>
          <p:nvPr/>
        </p:nvSpPr>
        <p:spPr>
          <a:xfrm>
            <a:off x="191193" y="2961175"/>
            <a:ext cx="42395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*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802BF-D42E-455B-8ABE-F3717558041F}"/>
              </a:ext>
            </a:extLst>
          </p:cNvPr>
          <p:cNvSpPr txBox="1"/>
          <p:nvPr/>
        </p:nvSpPr>
        <p:spPr>
          <a:xfrm>
            <a:off x="207819" y="3127428"/>
            <a:ext cx="38238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*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11C45-E44F-4C1A-B597-C8F6ED8E9E3E}"/>
              </a:ext>
            </a:extLst>
          </p:cNvPr>
          <p:cNvSpPr txBox="1"/>
          <p:nvPr/>
        </p:nvSpPr>
        <p:spPr>
          <a:xfrm>
            <a:off x="124694" y="3335247"/>
            <a:ext cx="548641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*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B4B72-830C-4706-AC05-7125C43EB296}"/>
              </a:ext>
            </a:extLst>
          </p:cNvPr>
          <p:cNvSpPr txBox="1"/>
          <p:nvPr/>
        </p:nvSpPr>
        <p:spPr>
          <a:xfrm>
            <a:off x="99756" y="4432526"/>
            <a:ext cx="51539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*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9742C-A7D8-4D7A-9BEA-489DDF2B9A4E}"/>
              </a:ext>
            </a:extLst>
          </p:cNvPr>
          <p:cNvSpPr txBox="1"/>
          <p:nvPr/>
        </p:nvSpPr>
        <p:spPr>
          <a:xfrm>
            <a:off x="83132" y="4632030"/>
            <a:ext cx="55695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*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86785-41AE-49FA-950F-16C26D1295D4}"/>
              </a:ext>
            </a:extLst>
          </p:cNvPr>
          <p:cNvSpPr txBox="1"/>
          <p:nvPr/>
        </p:nvSpPr>
        <p:spPr>
          <a:xfrm>
            <a:off x="108068" y="4266271"/>
            <a:ext cx="51539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Helvetica"/>
                <a:cs typeface="Helvetica"/>
                <a:sym typeface="Helvetica"/>
              </a:rPr>
              <a:t>*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1684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3’-end based technologies Post-sequencing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11" y="1989625"/>
            <a:ext cx="5916342" cy="36264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C71ACE-6926-4B0E-9E54-48BE3A3605EC}"/>
              </a:ext>
            </a:extLst>
          </p:cNvPr>
          <p:cNvSpPr/>
          <p:nvPr/>
        </p:nvSpPr>
        <p:spPr>
          <a:xfrm>
            <a:off x="1535501" y="2109158"/>
            <a:ext cx="655608" cy="55209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878228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57" y="2314377"/>
            <a:ext cx="8339486" cy="25323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3’-end based technologies - Post-sequencing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2F085-2436-4C1E-9F6C-D4081FA74936}"/>
              </a:ext>
            </a:extLst>
          </p:cNvPr>
          <p:cNvSpPr txBox="1"/>
          <p:nvPr/>
        </p:nvSpPr>
        <p:spPr>
          <a:xfrm>
            <a:off x="3778410" y="6568695"/>
            <a:ext cx="15808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Helvetica Neue Light"/>
                <a:cs typeface="Avenir Book"/>
              </a:rPr>
              <a:t>Macosko</a:t>
            </a:r>
            <a:r>
              <a:rPr lang="en-US" sz="1000" dirty="0">
                <a:latin typeface="Helvetica Neue Light"/>
                <a:cs typeface="Avenir Book"/>
              </a:rPr>
              <a:t> </a:t>
            </a:r>
            <a:r>
              <a:rPr lang="en-US" sz="1000" i="1" dirty="0">
                <a:latin typeface="Helvetica Neue Light"/>
                <a:cs typeface="Avenir Book"/>
              </a:rPr>
              <a:t>et al</a:t>
            </a:r>
            <a:r>
              <a:rPr lang="en-US" sz="1000" dirty="0">
                <a:latin typeface="Helvetica Neue Light"/>
                <a:cs typeface="Avenir Book"/>
              </a:rPr>
              <a:t>., 2015 Cell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86358A-F205-4D63-84D8-ABA560FC19EA}"/>
              </a:ext>
            </a:extLst>
          </p:cNvPr>
          <p:cNvSpPr/>
          <p:nvPr/>
        </p:nvSpPr>
        <p:spPr>
          <a:xfrm>
            <a:off x="457199" y="2342071"/>
            <a:ext cx="258793" cy="22428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51622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6E88-636D-487F-9C85-EAE7F3F2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 Time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94398A3-1FAC-4FB7-AD72-51B3FF21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6" y="2258601"/>
            <a:ext cx="8030094" cy="26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865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AF3C-6B78-4D07-9284-214B313A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single cell transcriptomics?</a:t>
            </a:r>
          </a:p>
        </p:txBody>
      </p:sp>
      <p:pic>
        <p:nvPicPr>
          <p:cNvPr id="4" name="Picture 4" descr="A screenshot of a map&#10;&#10;Description generated with high confidence">
            <a:extLst>
              <a:ext uri="{FF2B5EF4-FFF2-40B4-BE49-F238E27FC236}">
                <a16:creationId xmlns:a16="http://schemas.microsoft.com/office/drawing/2014/main" id="{37DFEBBE-BC04-4829-972C-F7F26EEDEBA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05256" y="1522032"/>
            <a:ext cx="6499225" cy="45259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7CE3F-2121-408B-8D8A-0D010C77C6CC}"/>
              </a:ext>
            </a:extLst>
          </p:cNvPr>
          <p:cNvSpPr txBox="1"/>
          <p:nvPr/>
        </p:nvSpPr>
        <p:spPr>
          <a:xfrm>
            <a:off x="246185" y="6163408"/>
            <a:ext cx="8440615" cy="663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venir Book"/>
              </a:rPr>
              <a:t>Microarrays and bulk RNA sequencing mask the true distribution of gene expression levels across cells.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807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7E9EFAE-F557-4D10-A1ED-A7FD120B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47" y="795859"/>
            <a:ext cx="8393906" cy="4721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53930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go from cell to count matrix?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9147" t="27092" r="1443" b="31046"/>
          <a:stretch/>
        </p:blipFill>
        <p:spPr>
          <a:xfrm>
            <a:off x="5402909" y="2637977"/>
            <a:ext cx="2828421" cy="1855897"/>
          </a:xfrm>
          <a:prstGeom prst="rect">
            <a:avLst/>
          </a:prstGeom>
        </p:spPr>
      </p:pic>
      <p:pic>
        <p:nvPicPr>
          <p:cNvPr id="3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6A406E0-C4D3-45CD-94F3-30287D274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290" y="2698140"/>
            <a:ext cx="2619375" cy="17430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F37A06C-21F3-4537-9B39-1C2A3748C075}"/>
              </a:ext>
            </a:extLst>
          </p:cNvPr>
          <p:cNvSpPr/>
          <p:nvPr/>
        </p:nvSpPr>
        <p:spPr>
          <a:xfrm>
            <a:off x="4082796" y="3318569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420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39A9AE-70C1-4CA5-9C73-F0218B73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471"/>
            <a:ext cx="9144000" cy="4479585"/>
          </a:xfrm>
          <a:prstGeom prst="rect">
            <a:avLst/>
          </a:prstGeom>
        </p:spPr>
      </p:pic>
      <p:sp>
        <p:nvSpPr>
          <p:cNvPr id="388" name="A decade of single-cell RNA-seq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Helvetica Neue Light"/>
              </a:rPr>
              <a:t>A decade of single-cell RNA-seq</a:t>
            </a:r>
          </a:p>
        </p:txBody>
      </p:sp>
      <p:sp>
        <p:nvSpPr>
          <p:cNvPr id="390" name="Svensson et al. 2018"/>
          <p:cNvSpPr txBox="1"/>
          <p:nvPr/>
        </p:nvSpPr>
        <p:spPr>
          <a:xfrm>
            <a:off x="6059792" y="6558350"/>
            <a:ext cx="2893421" cy="226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600"/>
            </a:pPr>
            <a:r>
              <a:rPr sz="1000" dirty="0">
                <a:hlinkClick r:id="rId3"/>
              </a:rPr>
              <a:t>Svensson et al. 2018</a:t>
            </a:r>
            <a:r>
              <a:rPr lang="en-US" sz="1000" dirty="0">
                <a:hlinkClick r:id="rId3"/>
              </a:rPr>
              <a:t>. DOI:10.1038/nprot.2017.149</a:t>
            </a:r>
            <a:endParaRPr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0CC4E-EC04-4066-BC6A-B498484F9CD0}"/>
              </a:ext>
            </a:extLst>
          </p:cNvPr>
          <p:cNvSpPr/>
          <p:nvPr/>
        </p:nvSpPr>
        <p:spPr>
          <a:xfrm>
            <a:off x="17251" y="1669210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DDEFF-BC7C-4D12-819C-E01F557421F8}"/>
              </a:ext>
            </a:extLst>
          </p:cNvPr>
          <p:cNvSpPr/>
          <p:nvPr/>
        </p:nvSpPr>
        <p:spPr>
          <a:xfrm>
            <a:off x="51757" y="3334108"/>
            <a:ext cx="388190" cy="37093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82315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workflow of a single cell (</a:t>
            </a:r>
            <a:r>
              <a:rPr lang="en-US" dirty="0" err="1"/>
              <a:t>sc</a:t>
            </a:r>
            <a:r>
              <a:rPr lang="en-US" dirty="0"/>
              <a:t>) RNA-</a:t>
            </a:r>
            <a:r>
              <a:rPr lang="en-US" dirty="0" err="1"/>
              <a:t>Seq</a:t>
            </a:r>
            <a:r>
              <a:rPr lang="en-US" dirty="0"/>
              <a:t> experiment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58980" y="6478729"/>
            <a:ext cx="2893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venir Book"/>
                <a:cs typeface="Avenir Book"/>
              </a:rPr>
              <a:t>Haque</a:t>
            </a:r>
            <a:r>
              <a:rPr lang="en-US" sz="1400" dirty="0">
                <a:latin typeface="Avenir Book"/>
                <a:cs typeface="Avenir Book"/>
              </a:rPr>
              <a:t> </a:t>
            </a:r>
            <a:r>
              <a:rPr lang="en-US" sz="1400" i="1" dirty="0">
                <a:latin typeface="Avenir Book"/>
                <a:cs typeface="Avenir Book"/>
              </a:rPr>
              <a:t>et al</a:t>
            </a:r>
            <a:r>
              <a:rPr lang="en-US" sz="1400" dirty="0">
                <a:latin typeface="Avenir Book"/>
                <a:cs typeface="Avenir Book"/>
              </a:rPr>
              <a:t>., 2017 Genome Medicine</a:t>
            </a:r>
          </a:p>
        </p:txBody>
      </p:sp>
      <p:pic>
        <p:nvPicPr>
          <p:cNvPr id="6" name="Picture 5" descr="Screen Shot 2018-01-23 at 6.41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20" b="74"/>
          <a:stretch/>
        </p:blipFill>
        <p:spPr>
          <a:xfrm>
            <a:off x="1153055" y="1837841"/>
            <a:ext cx="3090516" cy="4647363"/>
          </a:xfrm>
          <a:prstGeom prst="rect">
            <a:avLst/>
          </a:prstGeom>
        </p:spPr>
      </p:pic>
      <p:pic>
        <p:nvPicPr>
          <p:cNvPr id="7" name="Picture 6" descr="Screen Shot 2018-01-23 at 6.41.3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9"/>
          <a:stretch/>
        </p:blipFill>
        <p:spPr>
          <a:xfrm>
            <a:off x="5522767" y="2160022"/>
            <a:ext cx="2975897" cy="3932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D220D-D713-4F35-9DC1-F477A35F3BF7}"/>
              </a:ext>
            </a:extLst>
          </p:cNvPr>
          <p:cNvSpPr txBox="1"/>
          <p:nvPr/>
        </p:nvSpPr>
        <p:spPr>
          <a:xfrm>
            <a:off x="3424687" y="1473824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hangingPunct="0"/>
            <a:r>
              <a:rPr lang="en-US" sz="1200" u="sng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Critical Steps</a:t>
            </a:r>
            <a:endParaRPr lang="en-US" sz="1200" b="0" i="0" u="sng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E7C45-C31D-4AFC-9ACE-B8BA0E17803C}"/>
              </a:ext>
            </a:extLst>
          </p:cNvPr>
          <p:cNvSpPr txBox="1"/>
          <p:nvPr/>
        </p:nvSpPr>
        <p:spPr>
          <a:xfrm>
            <a:off x="3901756" y="1931024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hangingPunct="0"/>
            <a:r>
              <a:rPr lang="en-US" sz="120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Cell Isolation (cell or nuclei)</a:t>
            </a:r>
            <a:endParaRPr lang="en-US" sz="1200" b="0" i="0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8DD16-29FA-4408-B4C4-514710B06759}"/>
              </a:ext>
            </a:extLst>
          </p:cNvPr>
          <p:cNvSpPr txBox="1"/>
          <p:nvPr/>
        </p:nvSpPr>
        <p:spPr>
          <a:xfrm>
            <a:off x="3903688" y="3776763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hangingPunct="0"/>
            <a:r>
              <a:rPr lang="en-US" sz="120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Second Strand Generation</a:t>
            </a:r>
            <a:endParaRPr lang="en-US" sz="1200" b="0" i="0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B83B1-9F7B-49C8-899A-66797F985C03}"/>
              </a:ext>
            </a:extLst>
          </p:cNvPr>
          <p:cNvSpPr txBox="1"/>
          <p:nvPr/>
        </p:nvSpPr>
        <p:spPr>
          <a:xfrm>
            <a:off x="3623094" y="5278073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hangingPunct="0"/>
            <a:r>
              <a:rPr lang="en-US" sz="120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Library Construction</a:t>
            </a:r>
            <a:endParaRPr lang="en-US" sz="1200" b="0" i="0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0BD1A-9861-4378-8630-F27F08F57A24}"/>
              </a:ext>
            </a:extLst>
          </p:cNvPr>
          <p:cNvSpPr txBox="1"/>
          <p:nvPr/>
        </p:nvSpPr>
        <p:spPr>
          <a:xfrm>
            <a:off x="3470957" y="3218869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hangingPunct="0"/>
            <a:r>
              <a:rPr lang="en-US" sz="120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Cell Barcoding</a:t>
            </a:r>
            <a:endParaRPr lang="en-US" sz="1200" b="0" i="0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01B2F-E827-4773-84DD-45B4BE34B462}"/>
              </a:ext>
            </a:extLst>
          </p:cNvPr>
          <p:cNvSpPr txBox="1"/>
          <p:nvPr/>
        </p:nvSpPr>
        <p:spPr>
          <a:xfrm>
            <a:off x="4300766" y="2421475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en-US" sz="12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Cell lysis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00BE7-0F18-49CB-AABE-3853E4154F48}"/>
              </a:ext>
            </a:extLst>
          </p:cNvPr>
          <p:cNvSpPr txBox="1"/>
          <p:nvPr/>
        </p:nvSpPr>
        <p:spPr>
          <a:xfrm>
            <a:off x="4300765" y="2878674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en-US" sz="12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mRNA capture</a:t>
            </a:r>
            <a:endParaRPr lang="en-US" sz="1200" b="0" i="0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D00A34-89BA-4311-A68B-C88A22D06879}"/>
              </a:ext>
            </a:extLst>
          </p:cNvPr>
          <p:cNvSpPr txBox="1"/>
          <p:nvPr/>
        </p:nvSpPr>
        <p:spPr>
          <a:xfrm>
            <a:off x="4267514" y="4724099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en-US" sz="12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cDNA amplification</a:t>
            </a:r>
            <a:endParaRPr lang="en-US" sz="1200" b="0" i="0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0B30A9-302C-4A49-8489-2C4840A48919}"/>
              </a:ext>
            </a:extLst>
          </p:cNvPr>
          <p:cNvSpPr txBox="1"/>
          <p:nvPr/>
        </p:nvSpPr>
        <p:spPr>
          <a:xfrm>
            <a:off x="3564905" y="6001280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hangingPunct="0"/>
            <a:r>
              <a:rPr lang="en-US" sz="12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Pool and sequence</a:t>
            </a:r>
            <a:endParaRPr lang="en-US" sz="1200" b="0" i="0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D2EFC-7E49-4C47-89FC-94917DF41657}"/>
              </a:ext>
            </a:extLst>
          </p:cNvPr>
          <p:cNvSpPr txBox="1"/>
          <p:nvPr/>
        </p:nvSpPr>
        <p:spPr>
          <a:xfrm>
            <a:off x="6765305" y="4022851"/>
            <a:ext cx="274320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hangingPunct="0"/>
            <a:r>
              <a:rPr lang="en-US" sz="12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Analysis</a:t>
            </a:r>
            <a:endParaRPr lang="en-US" sz="1200" b="0" i="0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43341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 decade of single-cell RNA-seq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Helvetica Neue Light"/>
              </a:rPr>
              <a:t>Popular single-cell RNA-seq protocols</a:t>
            </a:r>
          </a:p>
        </p:txBody>
      </p:sp>
      <p:sp>
        <p:nvSpPr>
          <p:cNvPr id="390" name="Svensson et al. 2018"/>
          <p:cNvSpPr txBox="1"/>
          <p:nvPr/>
        </p:nvSpPr>
        <p:spPr>
          <a:xfrm>
            <a:off x="4758409" y="6635446"/>
            <a:ext cx="3770264" cy="226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1600"/>
            </a:pPr>
            <a:r>
              <a:rPr lang="en-US" sz="1000" dirty="0">
                <a:latin typeface="Helvetica Neue Light"/>
                <a:hlinkClick r:id="rId2"/>
              </a:rPr>
              <a:t>Chen</a:t>
            </a:r>
            <a:r>
              <a:rPr sz="1000" dirty="0">
                <a:latin typeface="Helvetica Neue Light"/>
                <a:hlinkClick r:id="rId2"/>
              </a:rPr>
              <a:t> et al. 2018</a:t>
            </a:r>
            <a:r>
              <a:rPr lang="en-US" sz="1000" dirty="0">
                <a:latin typeface="Helvetica Neue Light"/>
                <a:hlinkClick r:id="rId2"/>
              </a:rPr>
              <a:t>. DOI:10.1146/annurev-biodatasci-080917-013452</a:t>
            </a:r>
            <a:endParaRPr lang="en-US" sz="1000">
              <a:latin typeface="Helvetica Neue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A5A6C-871F-483F-8B7E-534F42B0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7" y="1435036"/>
            <a:ext cx="8318177" cy="51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078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960" y="1447195"/>
            <a:ext cx="3053954" cy="4661298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Physical separation of cells in wel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/>
              <a:t>Droplet vs. Physical</a:t>
            </a:r>
            <a:br>
              <a:rPr lang="en-US" dirty="0"/>
            </a:br>
            <a:r>
              <a:rPr lang="en-US"/>
              <a:t>Physical</a:t>
            </a:r>
            <a:r>
              <a:t> separation of cells in wells</a:t>
            </a:r>
          </a:p>
        </p:txBody>
      </p:sp>
      <p:sp>
        <p:nvSpPr>
          <p:cNvPr id="395" name="Papalexi and Satija, 2017"/>
          <p:cNvSpPr txBox="1"/>
          <p:nvPr/>
        </p:nvSpPr>
        <p:spPr>
          <a:xfrm>
            <a:off x="5736742" y="6614665"/>
            <a:ext cx="3292569" cy="24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r>
              <a:rPr sz="1100" dirty="0">
                <a:solidFill>
                  <a:schemeClr val="tx1"/>
                </a:solidFill>
                <a:hlinkClick r:id="rId3"/>
              </a:rPr>
              <a:t>Papalexi and Satija, 2017</a:t>
            </a:r>
            <a:r>
              <a:rPr lang="en-US" sz="1100" dirty="0">
                <a:solidFill>
                  <a:schemeClr val="tx1"/>
                </a:solidFill>
                <a:hlinkClick r:id="rId3"/>
              </a:rPr>
              <a:t>. DOI:10.1038/nri.2017.76</a:t>
            </a:r>
            <a:endParaRPr sz="11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48CC2F-6E64-4B68-A2A3-3B035073A1E7}"/>
              </a:ext>
            </a:extLst>
          </p:cNvPr>
          <p:cNvGrpSpPr/>
          <p:nvPr/>
        </p:nvGrpSpPr>
        <p:grpSpPr>
          <a:xfrm>
            <a:off x="1291739" y="2809601"/>
            <a:ext cx="1827237" cy="2214563"/>
            <a:chOff x="1837139" y="3995877"/>
            <a:chExt cx="2598737" cy="3149601"/>
          </a:xfrm>
        </p:grpSpPr>
        <p:pic>
          <p:nvPicPr>
            <p:cNvPr id="396" name="Image" descr="Image"/>
            <p:cNvPicPr>
              <a:picLocks noChangeAspect="1"/>
            </p:cNvPicPr>
            <p:nvPr/>
          </p:nvPicPr>
          <p:blipFill rotWithShape="1">
            <a:blip r:embed="rId4"/>
            <a:srcRect r="12174"/>
            <a:stretch/>
          </p:blipFill>
          <p:spPr>
            <a:xfrm>
              <a:off x="2595476" y="3995877"/>
              <a:ext cx="1840400" cy="31496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97" name="Rectangle"/>
            <p:cNvSpPr/>
            <p:nvPr/>
          </p:nvSpPr>
          <p:spPr>
            <a:xfrm>
              <a:off x="1837139" y="5505390"/>
              <a:ext cx="1270001" cy="164008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 defTabSz="410751">
                <a:defRPr sz="3600">
                  <a:latin typeface="+mn-lt"/>
                  <a:ea typeface="+mn-ea"/>
                  <a:cs typeface="+mn-cs"/>
                  <a:sym typeface="Helvetica Neue Light"/>
                </a:defRPr>
              </a:pPr>
              <a:endParaRPr/>
            </a:p>
          </p:txBody>
        </p:sp>
      </p:grpSp>
      <p:sp>
        <p:nvSpPr>
          <p:cNvPr id="398" name="Rectangle"/>
          <p:cNvSpPr/>
          <p:nvPr/>
        </p:nvSpPr>
        <p:spPr>
          <a:xfrm>
            <a:off x="2205281" y="4835216"/>
            <a:ext cx="892969" cy="11531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>
              <a:defRPr sz="3600">
                <a:latin typeface="+mn-lt"/>
                <a:ea typeface="+mn-ea"/>
                <a:cs typeface="+mn-cs"/>
                <a:sym typeface="Helvetica Neue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11539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6.7|3.2|4.7|39.4|25.8|2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6573</TotalTime>
  <Words>1399</Words>
  <Application>Microsoft Office PowerPoint</Application>
  <PresentationFormat>On-screen Show (4:3)</PresentationFormat>
  <Paragraphs>192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ModernPortfolio</vt:lpstr>
      <vt:lpstr>Quantitative Methods in Genetic and Genomics Single Cell Module</vt:lpstr>
      <vt:lpstr>Module Overview</vt:lpstr>
      <vt:lpstr>Why single cell transcriptomics?</vt:lpstr>
      <vt:lpstr>PowerPoint Presentation</vt:lpstr>
      <vt:lpstr>How do we go from cell to count matrix?</vt:lpstr>
      <vt:lpstr>A decade of single-cell RNA-seq</vt:lpstr>
      <vt:lpstr>General workflow of a single cell (sc) RNA-Seq experiment</vt:lpstr>
      <vt:lpstr>Popular single-cell RNA-seq protocols</vt:lpstr>
      <vt:lpstr>Droplet vs. Physical Physical separation of cells in wells</vt:lpstr>
      <vt:lpstr>Example: library preparation for SMART-Seq2</vt:lpstr>
      <vt:lpstr>Droplet vs. Physical Microfluidic methods: Beads, Cells and Droplets</vt:lpstr>
      <vt:lpstr>10X Genomics Overview</vt:lpstr>
      <vt:lpstr>Drop-Seq</vt:lpstr>
      <vt:lpstr>3’ end Capture Beads - UMIs and Bead Barcodes</vt:lpstr>
      <vt:lpstr>Cell capture and duplication rates</vt:lpstr>
      <vt:lpstr>Summary of droplet technologies</vt:lpstr>
      <vt:lpstr>Seq-Well abrogates the need for droplet-based microfluidic devices</vt:lpstr>
      <vt:lpstr>Seq-Well workflow in Images</vt:lpstr>
      <vt:lpstr>Seq-Well workflow in Images</vt:lpstr>
      <vt:lpstr>Common problems - Technical doublets</vt:lpstr>
      <vt:lpstr>Doublet detection: the barnyard plot</vt:lpstr>
      <vt:lpstr>PowerPoint Presentation</vt:lpstr>
      <vt:lpstr>Single cell technologies (3’-end vs full-length)</vt:lpstr>
      <vt:lpstr>3’-end vs full-length Inter-platform comparison</vt:lpstr>
      <vt:lpstr>3’-end vs full-length Inter-platform comparison</vt:lpstr>
      <vt:lpstr>3’-end based technologies Post-sequencing</vt:lpstr>
      <vt:lpstr>3’-end based technologies - Post-sequencing</vt:lpstr>
      <vt:lpstr>Break Time</vt:lpstr>
    </vt:vector>
  </TitlesOfParts>
  <Company>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Chaim</dc:creator>
  <cp:lastModifiedBy>Robert Morey</cp:lastModifiedBy>
  <cp:revision>653</cp:revision>
  <dcterms:created xsi:type="dcterms:W3CDTF">2018-01-26T22:48:32Z</dcterms:created>
  <dcterms:modified xsi:type="dcterms:W3CDTF">2022-01-30T05:23:39Z</dcterms:modified>
</cp:coreProperties>
</file>